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670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514350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5943600" y="-1371600"/>
            <a:ext cx="5029200" cy="5029200"/>
          </a:xfrm>
          <a:prstGeom prst="ellipse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7498080" y="3108960"/>
            <a:ext cx="3474720" cy="3474720"/>
          </a:xfrm>
          <a:prstGeom prst="ellipse">
            <a:avLst/>
          </a:prstGeom>
          <a:solidFill>
            <a:srgbClr val="152A4A"/>
          </a:solidFill>
          <a:ln w="12700">
            <a:solidFill>
              <a:srgbClr val="152A4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6492240" y="457200"/>
            <a:ext cx="2423160" cy="786384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6492240" y="457200"/>
            <a:ext cx="54864" cy="786384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6583680" y="493776"/>
            <a:ext cx="21945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6583680" y="950976"/>
            <a:ext cx="2194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6492240" y="1463040"/>
            <a:ext cx="2423160" cy="786384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6492240" y="1463040"/>
            <a:ext cx="54864" cy="786384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6583680" y="1499616"/>
            <a:ext cx="21945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Q2(R2)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6583680" y="1956816"/>
            <a:ext cx="2194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Selon ICH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6492240" y="2468880"/>
            <a:ext cx="2423160" cy="786384"/>
          </a:xfrm>
          <a:prstGeom prst="rect">
            <a:avLst/>
          </a:prstGeom>
          <a:solidFill>
            <a:srgbClr val="152A4A"/>
          </a:solidFill>
          <a:ln w="12700">
            <a:solidFill>
              <a:srgbClr val="4A358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6492240" y="2468880"/>
            <a:ext cx="54864" cy="786384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6583680" y="2505456"/>
            <a:ext cx="21945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6583680" y="2962656"/>
            <a:ext cx="2194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 méthode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6492240" y="3474720"/>
            <a:ext cx="2423160" cy="786384"/>
          </a:xfrm>
          <a:prstGeom prst="rect">
            <a:avLst/>
          </a:prstGeom>
          <a:solidFill>
            <a:srgbClr val="152A4A"/>
          </a:solidFill>
          <a:ln w="12700">
            <a:solidFill>
              <a:srgbClr val="1B6B3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6492240" y="3474720"/>
            <a:ext cx="54864" cy="786384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583680" y="3511296"/>
            <a:ext cx="21945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2024</a:t>
            </a:r>
            <a:endParaRPr lang="en-US" sz="2400" dirty="0"/>
          </a:p>
        </p:txBody>
      </p:sp>
      <p:sp>
        <p:nvSpPr>
          <p:cNvPr id="20" name="Text 18"/>
          <p:cNvSpPr/>
          <p:nvPr/>
        </p:nvSpPr>
        <p:spPr>
          <a:xfrm>
            <a:off x="6583680" y="3968496"/>
            <a:ext cx="2194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Statuts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256032" y="457200"/>
            <a:ext cx="5943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400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256032" y="804672"/>
            <a:ext cx="594360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</a:t>
            </a:r>
            <a:endParaRPr lang="en-US" sz="7800" dirty="0"/>
          </a:p>
        </p:txBody>
      </p:sp>
      <p:sp>
        <p:nvSpPr>
          <p:cNvPr id="23" name="Text 21"/>
          <p:cNvSpPr/>
          <p:nvPr/>
        </p:nvSpPr>
        <p:spPr>
          <a:xfrm>
            <a:off x="256032" y="1792224"/>
            <a:ext cx="5943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 Pratique — 8 Paramètres</a:t>
            </a:r>
            <a:endParaRPr lang="en-US" sz="2200" dirty="0"/>
          </a:p>
        </p:txBody>
      </p:sp>
      <p:sp>
        <p:nvSpPr>
          <p:cNvPr id="24" name="Text 22"/>
          <p:cNvSpPr/>
          <p:nvPr/>
        </p:nvSpPr>
        <p:spPr>
          <a:xfrm>
            <a:off x="256032" y="2359152"/>
            <a:ext cx="5943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Conformément à l'ICH Q2(R2) — Approche statistique avec Minitab®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256032" y="2761488"/>
            <a:ext cx="3657600" cy="45720"/>
          </a:xfrm>
          <a:prstGeom prst="rect">
            <a:avLst/>
          </a:prstGeom>
          <a:solidFill>
            <a:srgbClr val="007B8A">
              <a:alpha val="45000"/>
            </a:srgbClr>
          </a:solidFill>
          <a:ln w="12700">
            <a:solidFill>
              <a:srgbClr val="007B8A">
                <a:alpha val="45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256032" y="2889504"/>
            <a:ext cx="5943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Rachid BERKANI  ·  Expert Qualité &amp; Statistiques Pharmaceutiques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256032" y="3255264"/>
            <a:ext cx="1078992" cy="25603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256032" y="3255264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ICH Q2(R2)</a:t>
            </a:r>
            <a:endParaRPr lang="en-US" sz="800" dirty="0"/>
          </a:p>
        </p:txBody>
      </p:sp>
      <p:sp>
        <p:nvSpPr>
          <p:cNvPr id="29" name="Shape 27"/>
          <p:cNvSpPr/>
          <p:nvPr/>
        </p:nvSpPr>
        <p:spPr>
          <a:xfrm>
            <a:off x="1417320" y="3255264"/>
            <a:ext cx="1078992" cy="25603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1417320" y="3255264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USP &lt;1225&gt;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2578608" y="3255264"/>
            <a:ext cx="1078992" cy="25603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2578608" y="3255264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FDA Guidelines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3739896" y="3255264"/>
            <a:ext cx="1078992" cy="25603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739896" y="3255264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Minitab® 21</a:t>
            </a:r>
            <a:endParaRPr lang="en-US" sz="800" dirty="0"/>
          </a:p>
        </p:txBody>
      </p:sp>
      <p:sp>
        <p:nvSpPr>
          <p:cNvPr id="35" name="Shape 33"/>
          <p:cNvSpPr/>
          <p:nvPr/>
        </p:nvSpPr>
        <p:spPr>
          <a:xfrm>
            <a:off x="4901184" y="3255264"/>
            <a:ext cx="1078992" cy="25603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901184" y="3255264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/ UPLC</a:t>
            </a:r>
            <a:endParaRPr lang="en-US" sz="800" dirty="0"/>
          </a:p>
        </p:txBody>
      </p:sp>
      <p:sp>
        <p:nvSpPr>
          <p:cNvPr id="37" name="Shape 35"/>
          <p:cNvSpPr/>
          <p:nvPr/>
        </p:nvSpPr>
        <p:spPr>
          <a:xfrm>
            <a:off x="0" y="4791456"/>
            <a:ext cx="9144000" cy="352044"/>
          </a:xfrm>
          <a:prstGeom prst="rect">
            <a:avLst/>
          </a:prstGeom>
          <a:solidFill>
            <a:srgbClr val="007B8A">
              <a:alpha val="18000"/>
            </a:srgbClr>
          </a:solidFill>
          <a:ln w="12700">
            <a:solidFill>
              <a:srgbClr val="007B8A">
                <a:alpha val="18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0" y="4791456"/>
            <a:ext cx="9144000" cy="3520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Spécificité · Linéarité · Justesse · Fidélité · LOD / LOQ · Robustesse · Incertitude de mesure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00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VUE D'ENSEMBLE — Les 8 Paramètres ICH Q2(R2)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2743200" cy="4041648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2743200" cy="365760"/>
          </a:xfrm>
          <a:prstGeom prst="rect">
            <a:avLst/>
          </a:prstGeom>
          <a:solidFill>
            <a:srgbClr val="007B8A">
              <a:alpha val="85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56032" y="77724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 QUANTITATIFS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256032" y="1152144"/>
            <a:ext cx="2560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Assay — Dosage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256032" y="142646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Spécificité / Sélectivité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01168" y="146304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256032" y="170078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Linéarité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201168" y="173736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256032" y="197510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Justesse (Accuracy / Trueness)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01168" y="201168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256032" y="224942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Fidélité (Precision)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201168" y="228600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56032" y="252374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  • Répétabilité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256032" y="279806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  • Fidélité intermédiaire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256032" y="307238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Limite de détection (LOD)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201168" y="310896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256032" y="334670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Limite de quantification (LOQ)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01168" y="338328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56032" y="362102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Robustesse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201168" y="365760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256032" y="3895344"/>
            <a:ext cx="25237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Incertitude de mesure (nouveau)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01168" y="3931920"/>
            <a:ext cx="36576" cy="1828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3090672" y="777240"/>
            <a:ext cx="2743200" cy="1170432"/>
          </a:xfrm>
          <a:prstGeom prst="rect">
            <a:avLst/>
          </a:prstGeom>
          <a:solidFill>
            <a:srgbClr val="152A4A"/>
          </a:solidFill>
          <a:ln w="12700">
            <a:solidFill>
              <a:srgbClr val="4A358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3090672" y="777240"/>
            <a:ext cx="2743200" cy="365760"/>
          </a:xfrm>
          <a:prstGeom prst="rect">
            <a:avLst/>
          </a:prstGeom>
          <a:solidFill>
            <a:srgbClr val="4A3580">
              <a:alpha val="85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182112" y="77724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 IDENTIFICATION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182112" y="1152144"/>
            <a:ext cx="2560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B39D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Tests d'identité</a:t>
            </a:r>
            <a:endParaRPr lang="en-US" sz="850" dirty="0"/>
          </a:p>
        </p:txBody>
      </p:sp>
      <p:sp>
        <p:nvSpPr>
          <p:cNvPr id="32" name="Text 30"/>
          <p:cNvSpPr/>
          <p:nvPr/>
        </p:nvSpPr>
        <p:spPr>
          <a:xfrm>
            <a:off x="3182112" y="1408176"/>
            <a:ext cx="252374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Spécificité uniquement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3182112" y="1627632"/>
            <a:ext cx="25237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L'identité repose sur la reconnaissance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exclusive de l'analyte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3090672" y="2057400"/>
            <a:ext cx="2743200" cy="2761488"/>
          </a:xfrm>
          <a:prstGeom prst="rect">
            <a:avLst/>
          </a:prstGeom>
          <a:solidFill>
            <a:srgbClr val="152A4A"/>
          </a:solidFill>
          <a:ln w="12700">
            <a:solidFill>
              <a:srgbClr val="C84B31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3090672" y="2057400"/>
            <a:ext cx="2743200" cy="365760"/>
          </a:xfrm>
          <a:prstGeom prst="rect">
            <a:avLst/>
          </a:prstGeom>
          <a:solidFill>
            <a:srgbClr val="C84B31">
              <a:alpha val="85000"/>
            </a:srgbClr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3182112" y="20574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 LIMITES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3182112" y="2432304"/>
            <a:ext cx="2560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CA5A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Dosage des impuretés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3182112" y="2706624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Spécificité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3127248" y="2743200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3182112" y="2962656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Linéarité (plage réduite)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3127248" y="2999232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182112" y="3218688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Justesse (au LOQ et spéc.)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3127248" y="3255264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3182112" y="3474720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Fidélité (au LOQ et spéc.)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3127248" y="3511296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3182112" y="3730752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LOD / LOQ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3127248" y="3767328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182112" y="3986784"/>
            <a:ext cx="2523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Robustesse</a:t>
            </a:r>
            <a:endParaRPr lang="en-US" sz="950" dirty="0"/>
          </a:p>
        </p:txBody>
      </p:sp>
      <p:sp>
        <p:nvSpPr>
          <p:cNvPr id="49" name="Shape 47"/>
          <p:cNvSpPr/>
          <p:nvPr/>
        </p:nvSpPr>
        <p:spPr>
          <a:xfrm>
            <a:off x="3127248" y="4023360"/>
            <a:ext cx="36576" cy="16459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Shape 48"/>
          <p:cNvSpPr/>
          <p:nvPr/>
        </p:nvSpPr>
        <p:spPr>
          <a:xfrm>
            <a:off x="6016752" y="777240"/>
            <a:ext cx="2971800" cy="4041648"/>
          </a:xfrm>
          <a:prstGeom prst="rect">
            <a:avLst/>
          </a:prstGeom>
          <a:solidFill>
            <a:srgbClr val="152A4A"/>
          </a:solidFill>
          <a:ln w="12700">
            <a:solidFill>
              <a:srgbClr val="1E3D6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6126480" y="841248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NOMENCLATURE ICH Q2(R2)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6108192" y="1170432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Shape 51"/>
          <p:cNvSpPr/>
          <p:nvPr/>
        </p:nvSpPr>
        <p:spPr>
          <a:xfrm>
            <a:off x="6108192" y="1170432"/>
            <a:ext cx="36576" cy="38404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6199632" y="118872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Spécificité</a:t>
            </a:r>
            <a:endParaRPr lang="en-US" sz="950" dirty="0"/>
          </a:p>
        </p:txBody>
      </p:sp>
      <p:sp>
        <p:nvSpPr>
          <p:cNvPr id="55" name="Text 53"/>
          <p:cNvSpPr/>
          <p:nvPr/>
        </p:nvSpPr>
        <p:spPr>
          <a:xfrm>
            <a:off x="6199632" y="1371600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Aptitude à mesurer l'analyte sans interférence</a:t>
            </a:r>
            <a:endParaRPr lang="en-US" sz="800" dirty="0"/>
          </a:p>
        </p:txBody>
      </p:sp>
      <p:sp>
        <p:nvSpPr>
          <p:cNvPr id="56" name="Shape 54"/>
          <p:cNvSpPr/>
          <p:nvPr/>
        </p:nvSpPr>
        <p:spPr>
          <a:xfrm>
            <a:off x="6108192" y="1609344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Shape 55"/>
          <p:cNvSpPr/>
          <p:nvPr/>
        </p:nvSpPr>
        <p:spPr>
          <a:xfrm>
            <a:off x="6108192" y="1609344"/>
            <a:ext cx="36576" cy="38404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6199632" y="1627632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Linéarité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6199632" y="1810512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Proportionnalité réponse / concentration</a:t>
            </a:r>
            <a:endParaRPr lang="en-US" sz="800" dirty="0"/>
          </a:p>
        </p:txBody>
      </p:sp>
      <p:sp>
        <p:nvSpPr>
          <p:cNvPr id="60" name="Shape 58"/>
          <p:cNvSpPr/>
          <p:nvPr/>
        </p:nvSpPr>
        <p:spPr>
          <a:xfrm>
            <a:off x="6108192" y="2048256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6108192" y="2048256"/>
            <a:ext cx="36576" cy="384048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6199632" y="2066544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Justesse</a:t>
            </a:r>
            <a:endParaRPr lang="en-US" sz="950" dirty="0"/>
          </a:p>
        </p:txBody>
      </p:sp>
      <p:sp>
        <p:nvSpPr>
          <p:cNvPr id="63" name="Text 61"/>
          <p:cNvSpPr/>
          <p:nvPr/>
        </p:nvSpPr>
        <p:spPr>
          <a:xfrm>
            <a:off x="6199632" y="2249424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Accord avec la valeur vraie (récupération)</a:t>
            </a:r>
            <a:endParaRPr lang="en-US" sz="800" dirty="0"/>
          </a:p>
        </p:txBody>
      </p:sp>
      <p:sp>
        <p:nvSpPr>
          <p:cNvPr id="64" name="Shape 62"/>
          <p:cNvSpPr/>
          <p:nvPr/>
        </p:nvSpPr>
        <p:spPr>
          <a:xfrm>
            <a:off x="6108192" y="2487168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Shape 63"/>
          <p:cNvSpPr/>
          <p:nvPr/>
        </p:nvSpPr>
        <p:spPr>
          <a:xfrm>
            <a:off x="6108192" y="2487168"/>
            <a:ext cx="36576" cy="384048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6199632" y="2505456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Fidélité</a:t>
            </a:r>
            <a:endParaRPr lang="en-US" sz="950" dirty="0"/>
          </a:p>
        </p:txBody>
      </p:sp>
      <p:sp>
        <p:nvSpPr>
          <p:cNvPr id="67" name="Text 65"/>
          <p:cNvSpPr/>
          <p:nvPr/>
        </p:nvSpPr>
        <p:spPr>
          <a:xfrm>
            <a:off x="6199632" y="2688336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Répétabilité + Fidélité intermédiaire</a:t>
            </a:r>
            <a:endParaRPr lang="en-US" sz="800" dirty="0"/>
          </a:p>
        </p:txBody>
      </p:sp>
      <p:sp>
        <p:nvSpPr>
          <p:cNvPr id="68" name="Shape 66"/>
          <p:cNvSpPr/>
          <p:nvPr/>
        </p:nvSpPr>
        <p:spPr>
          <a:xfrm>
            <a:off x="6108192" y="2926080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Shape 67"/>
          <p:cNvSpPr/>
          <p:nvPr/>
        </p:nvSpPr>
        <p:spPr>
          <a:xfrm>
            <a:off x="6108192" y="2926080"/>
            <a:ext cx="36576" cy="384048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6199632" y="2944368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LOD</a:t>
            </a:r>
            <a:endParaRPr lang="en-US" sz="950" dirty="0"/>
          </a:p>
        </p:txBody>
      </p:sp>
      <p:sp>
        <p:nvSpPr>
          <p:cNvPr id="71" name="Text 69"/>
          <p:cNvSpPr/>
          <p:nvPr/>
        </p:nvSpPr>
        <p:spPr>
          <a:xfrm>
            <a:off x="6199632" y="3127248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faible quantité détectable</a:t>
            </a:r>
            <a:endParaRPr lang="en-US" sz="800" dirty="0"/>
          </a:p>
        </p:txBody>
      </p:sp>
      <p:sp>
        <p:nvSpPr>
          <p:cNvPr id="72" name="Shape 70"/>
          <p:cNvSpPr/>
          <p:nvPr/>
        </p:nvSpPr>
        <p:spPr>
          <a:xfrm>
            <a:off x="6108192" y="3364992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Shape 71"/>
          <p:cNvSpPr/>
          <p:nvPr/>
        </p:nvSpPr>
        <p:spPr>
          <a:xfrm>
            <a:off x="6108192" y="3364992"/>
            <a:ext cx="36576" cy="384048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4" name="Text 72"/>
          <p:cNvSpPr/>
          <p:nvPr/>
        </p:nvSpPr>
        <p:spPr>
          <a:xfrm>
            <a:off x="6199632" y="338328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LOQ</a:t>
            </a:r>
            <a:endParaRPr lang="en-US" sz="950" dirty="0"/>
          </a:p>
        </p:txBody>
      </p:sp>
      <p:sp>
        <p:nvSpPr>
          <p:cNvPr id="75" name="Text 73"/>
          <p:cNvSpPr/>
          <p:nvPr/>
        </p:nvSpPr>
        <p:spPr>
          <a:xfrm>
            <a:off x="6199632" y="3566160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faible quantité quantifiable</a:t>
            </a:r>
            <a:endParaRPr lang="en-US" sz="800" dirty="0"/>
          </a:p>
        </p:txBody>
      </p:sp>
      <p:sp>
        <p:nvSpPr>
          <p:cNvPr id="76" name="Shape 74"/>
          <p:cNvSpPr/>
          <p:nvPr/>
        </p:nvSpPr>
        <p:spPr>
          <a:xfrm>
            <a:off x="6108192" y="3803904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Shape 75"/>
          <p:cNvSpPr/>
          <p:nvPr/>
        </p:nvSpPr>
        <p:spPr>
          <a:xfrm>
            <a:off x="6108192" y="3803904"/>
            <a:ext cx="36576" cy="384048"/>
          </a:xfrm>
          <a:prstGeom prst="rect">
            <a:avLst/>
          </a:prstGeom>
          <a:solidFill>
            <a:srgbClr val="B8660A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8" name="Text 76"/>
          <p:cNvSpPr/>
          <p:nvPr/>
        </p:nvSpPr>
        <p:spPr>
          <a:xfrm>
            <a:off x="6199632" y="3822192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Robustesse</a:t>
            </a:r>
            <a:endParaRPr lang="en-US" sz="950" dirty="0"/>
          </a:p>
        </p:txBody>
      </p:sp>
      <p:sp>
        <p:nvSpPr>
          <p:cNvPr id="79" name="Text 77"/>
          <p:cNvSpPr/>
          <p:nvPr/>
        </p:nvSpPr>
        <p:spPr>
          <a:xfrm>
            <a:off x="6199632" y="4005072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Stabilité face aux variations mineures</a:t>
            </a:r>
            <a:endParaRPr lang="en-US" sz="800" dirty="0"/>
          </a:p>
        </p:txBody>
      </p:sp>
      <p:sp>
        <p:nvSpPr>
          <p:cNvPr id="80" name="Shape 78"/>
          <p:cNvSpPr/>
          <p:nvPr/>
        </p:nvSpPr>
        <p:spPr>
          <a:xfrm>
            <a:off x="6108192" y="4242816"/>
            <a:ext cx="2798064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1" name="Shape 79"/>
          <p:cNvSpPr/>
          <p:nvPr/>
        </p:nvSpPr>
        <p:spPr>
          <a:xfrm>
            <a:off x="6108192" y="4242816"/>
            <a:ext cx="36576" cy="38404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80"/>
          <p:cNvSpPr/>
          <p:nvPr/>
        </p:nvSpPr>
        <p:spPr>
          <a:xfrm>
            <a:off x="6199632" y="4261104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Incertitude</a:t>
            </a:r>
            <a:endParaRPr lang="en-US" sz="950" dirty="0"/>
          </a:p>
        </p:txBody>
      </p:sp>
      <p:sp>
        <p:nvSpPr>
          <p:cNvPr id="83" name="Text 81"/>
          <p:cNvSpPr/>
          <p:nvPr/>
        </p:nvSpPr>
        <p:spPr>
          <a:xfrm>
            <a:off x="6199632" y="4443984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Quantification de l'erreur globale (nouveau)</a:t>
            </a:r>
            <a:endParaRPr lang="en-US" sz="800" dirty="0"/>
          </a:p>
        </p:txBody>
      </p:sp>
      <p:sp>
        <p:nvSpPr>
          <p:cNvPr id="84" name="Shape 82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5" name="Text 83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1 — Spécificité / Sélectivité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640080"/>
          </a:xfrm>
          <a:prstGeom prst="rect">
            <a:avLst/>
          </a:prstGeom>
          <a:solidFill>
            <a:srgbClr val="E0F4F6">
              <a:alpha val="45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640080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0B1F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spécificité est la capacité à évaluer sans ambiguïté l'analyte en présence de composants susceptibles d'être présents. »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164592" y="1536192"/>
            <a:ext cx="4160520" cy="3310128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536192"/>
            <a:ext cx="4160520" cy="329184"/>
          </a:xfrm>
          <a:prstGeom prst="rect">
            <a:avLst/>
          </a:prstGeom>
          <a:solidFill>
            <a:srgbClr val="007B8A">
              <a:alpha val="8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536192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APPROCHES DE VALIDATION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56032" y="1956816"/>
            <a:ext cx="3950208" cy="658368"/>
          </a:xfrm>
          <a:prstGeom prst="rect">
            <a:avLst/>
          </a:prstGeom>
          <a:solidFill>
            <a:srgbClr val="1A3255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56032" y="1956816"/>
            <a:ext cx="54864" cy="658368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84048" y="1993392"/>
            <a:ext cx="3749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 de dégradation forcée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384048" y="223113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Acide · Base · Oxydation · Chaleur · UV</a:t>
            </a:r>
            <a:endParaRPr lang="en-US" sz="85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Superposition des chromatogrammes avant/après stress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256032" y="2670048"/>
            <a:ext cx="3950208" cy="658368"/>
          </a:xfrm>
          <a:prstGeom prst="rect">
            <a:avLst/>
          </a:prstGeom>
          <a:solidFill>
            <a:srgbClr val="1A3255"/>
          </a:solidFill>
          <a:ln w="12700">
            <a:solidFill>
              <a:srgbClr val="C05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56032" y="2670048"/>
            <a:ext cx="54864" cy="658368"/>
          </a:xfrm>
          <a:prstGeom prst="rect">
            <a:avLst/>
          </a:prstGeom>
          <a:solidFill>
            <a:srgbClr val="C05000"/>
          </a:solidFill>
          <a:ln w="12700">
            <a:solidFill>
              <a:srgbClr val="C05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84048" y="2706624"/>
            <a:ext cx="3749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05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Mélanges placebo + analyte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384048" y="2944368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Vérifier l'absence d'interférence des excipients</a:t>
            </a:r>
            <a:endParaRPr lang="en-US" sz="85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Récupération ≥ 98 % sur matrice placebo enrichie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256032" y="3383280"/>
            <a:ext cx="3950208" cy="658368"/>
          </a:xfrm>
          <a:prstGeom prst="rect">
            <a:avLst/>
          </a:prstGeom>
          <a:solidFill>
            <a:srgbClr val="1A3255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256032" y="3383280"/>
            <a:ext cx="54864" cy="65836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84048" y="3419856"/>
            <a:ext cx="3749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Résolution chromatographique Rs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384048" y="365760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Rs ≥ 1,5 entre l'analyte et le pic le plus proche</a:t>
            </a:r>
            <a:endParaRPr lang="en-US" sz="85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Facteur de queue T ≤ 2,0 (USP)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256032" y="4096512"/>
            <a:ext cx="3950208" cy="658368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256032" y="4096512"/>
            <a:ext cx="54864" cy="6583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84048" y="4133088"/>
            <a:ext cx="3749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Pureté de pic (DAD / PDA)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384048" y="4370832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Angle spectral ≤ 0,1° entre front et queue du pic</a:t>
            </a:r>
            <a:endParaRPr lang="en-US" sz="85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Corrobore l'absence de co-élution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4526280" y="1536192"/>
            <a:ext cx="4453128" cy="3310128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526280" y="1536192"/>
            <a:ext cx="4453128" cy="329184"/>
          </a:xfrm>
          <a:prstGeom prst="rect">
            <a:avLst/>
          </a:prstGeom>
          <a:solidFill>
            <a:srgbClr val="007B8A">
              <a:alpha val="8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645152" y="153619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D'ACCEPTATION &amp; TESTS STATISTIQUES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4645152" y="1956816"/>
            <a:ext cx="4224528" cy="493776"/>
          </a:xfrm>
          <a:prstGeom prst="rect">
            <a:avLst/>
          </a:prstGeom>
          <a:solidFill>
            <a:srgbClr val="1A3255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00016" y="197510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Rs (Résolution)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4700016" y="2212848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1,5 (séparation de base) · ≥ 2,0 (séparation complète)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4645152" y="2505456"/>
            <a:ext cx="4224528" cy="493776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700016" y="252374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Tailing factor T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4700016" y="2761488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≤ 2,0 (USP &lt;621&gt;) · ≤ 1,5 (méthodes critiques)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4645152" y="3054096"/>
            <a:ext cx="4224528" cy="493776"/>
          </a:xfrm>
          <a:prstGeom prst="rect">
            <a:avLst/>
          </a:prstGeom>
          <a:solidFill>
            <a:srgbClr val="1A3255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4700016" y="307238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Récupération placebo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4700016" y="3310128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98,0 % de la concentration théorique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4645152" y="3602736"/>
            <a:ext cx="4224528" cy="493776"/>
          </a:xfrm>
          <a:prstGeom prst="rect">
            <a:avLst/>
          </a:prstGeom>
          <a:solidFill>
            <a:srgbClr val="1A3255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700016" y="362102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Pureté de pic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4700016" y="3858768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Angle spectral &lt; 0,1° · Score similarité &gt; 990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4645152" y="4151376"/>
            <a:ext cx="4224528" cy="493776"/>
          </a:xfrm>
          <a:prstGeom prst="rect">
            <a:avLst/>
          </a:prstGeom>
          <a:solidFill>
            <a:srgbClr val="1A3255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700016" y="416966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Stress testing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4700016" y="4407408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Séparation de tous les dégradants de l'analyte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4526280" y="4407408"/>
            <a:ext cx="4453128" cy="347472"/>
          </a:xfrm>
          <a:prstGeom prst="rect">
            <a:avLst/>
          </a:prstGeom>
          <a:solidFill>
            <a:srgbClr val="007B8A">
              <a:alpha val="2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4526280" y="4407408"/>
            <a:ext cx="54864" cy="347472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4645152" y="4407408"/>
            <a:ext cx="42793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Stat › Basic Stats › 2-Sample t (récupération placebo) · Graph › Overlay Plot (chromatogrammes)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P2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2 — Linéarité &amp; Domaine de validité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594360"/>
          </a:xfrm>
          <a:prstGeom prst="rect">
            <a:avLst/>
          </a:prstGeom>
          <a:solidFill>
            <a:srgbClr val="E3F0FB">
              <a:alpha val="45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59436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1A2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linéarité est la capacité à obtenir des résultats directement proportionnels à la concentration de l'analyte dans l'intervalle étudié. » — ICH Q2(R2) §5.2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64592" y="1481328"/>
            <a:ext cx="4224528" cy="3246120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481328"/>
            <a:ext cx="4224528" cy="329184"/>
          </a:xfrm>
          <a:prstGeom prst="rect">
            <a:avLst/>
          </a:prstGeom>
          <a:solidFill>
            <a:srgbClr val="1565C0">
              <a:alpha val="8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481328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PROCÉDURE EXPÉRIMENTALE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56032" y="1883664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10896" y="1901952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Nb niveaux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10896" y="2121408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Minimum 5 niveaux de concentration (ICH Q2)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256032" y="2395728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10896" y="2414016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Plage standard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10896" y="2633472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80 %  –  100 %  –  120 % de la concentration nominale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256032" y="2907792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10896" y="2926080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Plage élargie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10896" y="3145536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50 % – 80 % – 100 % – 120 % – 150 % (recommandée)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56032" y="3419856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10896" y="3438144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Réplicats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10896" y="3657600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à 3 injections par niveau de concentration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256032" y="3931920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10896" y="3950208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Ordre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10896" y="4169664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Randomiser l'ordre d'injection (éviter biais systématiques)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256032" y="4425696"/>
            <a:ext cx="4023360" cy="256032"/>
          </a:xfrm>
          <a:prstGeom prst="rect">
            <a:avLst/>
          </a:prstGeom>
          <a:solidFill>
            <a:srgbClr val="1565C0">
              <a:alpha val="2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256032" y="4425696"/>
            <a:ext cx="36576" cy="25603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7472" y="4425696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Stat › Regression › Regression › Fit Regression Model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4572000" y="1481328"/>
            <a:ext cx="4407408" cy="3246120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572000" y="1481328"/>
            <a:ext cx="4407408" cy="329184"/>
          </a:xfrm>
          <a:prstGeom prst="rect">
            <a:avLst/>
          </a:prstGeom>
          <a:solidFill>
            <a:srgbClr val="1565C0">
              <a:alpha val="8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681728" y="1481328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D'ACCEPTATION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4681728" y="1883664"/>
            <a:ext cx="1335024" cy="621792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736592" y="192024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 (coeff. détermination)</a:t>
            </a:r>
            <a:endParaRPr lang="en-US" sz="800" dirty="0"/>
          </a:p>
        </p:txBody>
      </p:sp>
      <p:sp>
        <p:nvSpPr>
          <p:cNvPr id="35" name="Text 33"/>
          <p:cNvSpPr/>
          <p:nvPr/>
        </p:nvSpPr>
        <p:spPr>
          <a:xfrm>
            <a:off x="4736592" y="219456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 ≥ 0,999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6108192" y="1883664"/>
            <a:ext cx="1335024" cy="621792"/>
          </a:xfrm>
          <a:prstGeom prst="rect">
            <a:avLst/>
          </a:prstGeom>
          <a:solidFill>
            <a:srgbClr val="1A3255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6163056" y="192024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Pente (slope)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6163056" y="219456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p-value &lt; 0,05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7534656" y="1883664"/>
            <a:ext cx="1335024" cy="621792"/>
          </a:xfrm>
          <a:prstGeom prst="rect">
            <a:avLst/>
          </a:prstGeom>
          <a:solidFill>
            <a:srgbClr val="1A3255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7589520" y="192024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Ordonnée à l'origine</a:t>
            </a:r>
            <a:endParaRPr lang="en-US" sz="800" dirty="0"/>
          </a:p>
        </p:txBody>
      </p:sp>
      <p:sp>
        <p:nvSpPr>
          <p:cNvPr id="41" name="Text 39"/>
          <p:cNvSpPr/>
          <p:nvPr/>
        </p:nvSpPr>
        <p:spPr>
          <a:xfrm>
            <a:off x="7589520" y="2194560"/>
            <a:ext cx="12252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 contient 0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4681728" y="2615184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DES RÉSIDUS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4681728" y="2944368"/>
            <a:ext cx="4206240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736592" y="2962656"/>
            <a:ext cx="1737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Graphe résidus vs ajustés</a:t>
            </a:r>
            <a:endParaRPr lang="en-US" sz="850" dirty="0"/>
          </a:p>
        </p:txBody>
      </p:sp>
      <p:sp>
        <p:nvSpPr>
          <p:cNvPr id="45" name="Text 43"/>
          <p:cNvSpPr/>
          <p:nvPr/>
        </p:nvSpPr>
        <p:spPr>
          <a:xfrm>
            <a:off x="4736592" y="3145536"/>
            <a:ext cx="407822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aléatoire autour de 0 → linéarité confirmée</a:t>
            </a:r>
            <a:endParaRPr lang="en-US" sz="800" dirty="0"/>
          </a:p>
        </p:txBody>
      </p:sp>
      <p:sp>
        <p:nvSpPr>
          <p:cNvPr id="46" name="Shape 44"/>
          <p:cNvSpPr/>
          <p:nvPr/>
        </p:nvSpPr>
        <p:spPr>
          <a:xfrm>
            <a:off x="4681728" y="3383280"/>
            <a:ext cx="4206240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736592" y="3401568"/>
            <a:ext cx="1737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 Probability Plot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4736592" y="3584448"/>
            <a:ext cx="407822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Résidus sur droite → normalité → modèle valide</a:t>
            </a:r>
            <a:endParaRPr lang="en-US" sz="800" dirty="0"/>
          </a:p>
        </p:txBody>
      </p:sp>
      <p:sp>
        <p:nvSpPr>
          <p:cNvPr id="49" name="Shape 47"/>
          <p:cNvSpPr/>
          <p:nvPr/>
        </p:nvSpPr>
        <p:spPr>
          <a:xfrm>
            <a:off x="4681728" y="3822192"/>
            <a:ext cx="4206240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736592" y="3840480"/>
            <a:ext cx="1737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Résidus vs ordre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4736592" y="4023360"/>
            <a:ext cx="407822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 de tendance → indépendance des erreurs</a:t>
            </a:r>
            <a:endParaRPr lang="en-US" sz="800" dirty="0"/>
          </a:p>
        </p:txBody>
      </p:sp>
      <p:sp>
        <p:nvSpPr>
          <p:cNvPr id="52" name="Shape 50"/>
          <p:cNvSpPr/>
          <p:nvPr/>
        </p:nvSpPr>
        <p:spPr>
          <a:xfrm>
            <a:off x="4681728" y="4261104"/>
            <a:ext cx="4206240" cy="384048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736592" y="4279392"/>
            <a:ext cx="1737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%CV des résidus</a:t>
            </a:r>
            <a:endParaRPr lang="en-US" sz="850" dirty="0"/>
          </a:p>
        </p:txBody>
      </p:sp>
      <p:sp>
        <p:nvSpPr>
          <p:cNvPr id="54" name="Text 52"/>
          <p:cNvSpPr/>
          <p:nvPr/>
        </p:nvSpPr>
        <p:spPr>
          <a:xfrm>
            <a:off x="4736592" y="4462272"/>
            <a:ext cx="407822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≤ 2,0 % pour un dosage · ≤ 5,0 % pour des impuretés</a:t>
            </a:r>
            <a:endParaRPr lang="en-US" sz="800" dirty="0"/>
          </a:p>
        </p:txBody>
      </p:sp>
      <p:sp>
        <p:nvSpPr>
          <p:cNvPr id="55" name="Shape 53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P3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3 — Justesse (Accuracy / Trueness)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566928"/>
          </a:xfrm>
          <a:prstGeom prst="rect">
            <a:avLst/>
          </a:prstGeom>
          <a:solidFill>
            <a:srgbClr val="E8F5ED">
              <a:alpha val="45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566928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1A3A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justesse exprime l'étroitesse de l'accord entre la valeur moyenne obtenue et une valeur de référence acceptée comme vraie. » — ICH Q2(R2) §5.3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64592" y="1444752"/>
            <a:ext cx="4206240" cy="3273552"/>
          </a:xfrm>
          <a:prstGeom prst="rect">
            <a:avLst/>
          </a:prstGeom>
          <a:solidFill>
            <a:srgbClr val="152A4A"/>
          </a:solidFill>
          <a:ln w="12700">
            <a:solidFill>
              <a:srgbClr val="1B6B3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444752"/>
            <a:ext cx="4206240" cy="329184"/>
          </a:xfrm>
          <a:prstGeom prst="rect">
            <a:avLst/>
          </a:prstGeom>
          <a:solidFill>
            <a:srgbClr val="1B6B3A">
              <a:alpha val="8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44475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EXPÉRIMENTAL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56032" y="1847088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10896" y="1865376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Niveaux de concentration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10896" y="2084832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niveaux : 80 % · 100 % · 120 % de la concentration nominale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256032" y="2359152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10896" y="2377440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Réplicats par niveau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10896" y="2596896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Minimum 3 réplicats indépendants par niveau (total ≥ 9)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256032" y="2871216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10896" y="2889504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de référence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10896" y="3108960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Substance de référence certifiée (CRS/SRS) ou méthode validée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56032" y="3383280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10896" y="3401568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Matrice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10896" y="3621024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Placebo enrichi avec la substance active (matrix effect)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256032" y="3895344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10896" y="3913632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 récupération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10896" y="4133088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Récupération = (Mesuré / Théorique) × 100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256032" y="4389120"/>
            <a:ext cx="4023360" cy="256032"/>
          </a:xfrm>
          <a:prstGeom prst="rect">
            <a:avLst/>
          </a:prstGeom>
          <a:solidFill>
            <a:srgbClr val="1B6B3A">
              <a:alpha val="2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256032" y="4389120"/>
            <a:ext cx="36576" cy="256032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7472" y="4389120"/>
            <a:ext cx="3840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Stat › Basic Stats › 1-Sample t (µ₀ = valeur théorique) · One-Sample Wilcoxon (non normal)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4553712" y="1444752"/>
            <a:ext cx="4425696" cy="3273552"/>
          </a:xfrm>
          <a:prstGeom prst="rect">
            <a:avLst/>
          </a:prstGeom>
          <a:solidFill>
            <a:srgbClr val="152A4A"/>
          </a:solidFill>
          <a:ln w="12700">
            <a:solidFill>
              <a:srgbClr val="1B6B3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553712" y="1444752"/>
            <a:ext cx="4425696" cy="329184"/>
          </a:xfrm>
          <a:prstGeom prst="rect">
            <a:avLst/>
          </a:prstGeom>
          <a:solidFill>
            <a:srgbClr val="1B6B3A">
              <a:alpha val="8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663440" y="144475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&amp; TEST STATISTIQUE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4663440" y="1847088"/>
            <a:ext cx="1353312" cy="749808"/>
          </a:xfrm>
          <a:prstGeom prst="rect">
            <a:avLst/>
          </a:prstGeom>
          <a:solidFill>
            <a:srgbClr val="1A3255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663440" y="1883664"/>
            <a:ext cx="13533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98–102 %</a:t>
            </a:r>
            <a:endParaRPr lang="en-US" sz="2000" dirty="0"/>
          </a:p>
        </p:txBody>
      </p:sp>
      <p:sp>
        <p:nvSpPr>
          <p:cNvPr id="35" name="Text 33"/>
          <p:cNvSpPr/>
          <p:nvPr/>
        </p:nvSpPr>
        <p:spPr>
          <a:xfrm>
            <a:off x="4718304" y="2249424"/>
            <a:ext cx="12435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Récupération</a:t>
            </a:r>
            <a:endParaRPr lang="en-US" sz="800" dirty="0"/>
          </a:p>
        </p:txBody>
      </p:sp>
      <p:sp>
        <p:nvSpPr>
          <p:cNvPr id="36" name="Text 34"/>
          <p:cNvSpPr/>
          <p:nvPr/>
        </p:nvSpPr>
        <p:spPr>
          <a:xfrm>
            <a:off x="4718304" y="2414016"/>
            <a:ext cx="12435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Assay (dosage) — ICH Q2(R2)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6089904" y="1847088"/>
            <a:ext cx="1353312" cy="749808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6089904" y="1883664"/>
            <a:ext cx="13533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2,0 %</a:t>
            </a:r>
            <a:endParaRPr lang="en-US" sz="2000" dirty="0"/>
          </a:p>
        </p:txBody>
      </p:sp>
      <p:sp>
        <p:nvSpPr>
          <p:cNvPr id="39" name="Text 37"/>
          <p:cNvSpPr/>
          <p:nvPr/>
        </p:nvSpPr>
        <p:spPr>
          <a:xfrm>
            <a:off x="6144768" y="2249424"/>
            <a:ext cx="12435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 95 % de la moyenne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6144768" y="2414016"/>
            <a:ext cx="12435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Autour de la valeur cible</a:t>
            </a:r>
            <a:endParaRPr lang="en-US" sz="750" dirty="0"/>
          </a:p>
        </p:txBody>
      </p:sp>
      <p:sp>
        <p:nvSpPr>
          <p:cNvPr id="41" name="Shape 39"/>
          <p:cNvSpPr/>
          <p:nvPr/>
        </p:nvSpPr>
        <p:spPr>
          <a:xfrm>
            <a:off x="7516368" y="1847088"/>
            <a:ext cx="1353312" cy="749808"/>
          </a:xfrm>
          <a:prstGeom prst="rect">
            <a:avLst/>
          </a:prstGeom>
          <a:solidFill>
            <a:srgbClr val="1A3255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7516368" y="1883664"/>
            <a:ext cx="13533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 &lt; 0,05</a:t>
            </a:r>
            <a:endParaRPr lang="en-US" sz="2000" dirty="0"/>
          </a:p>
        </p:txBody>
      </p:sp>
      <p:sp>
        <p:nvSpPr>
          <p:cNvPr id="43" name="Text 41"/>
          <p:cNvSpPr/>
          <p:nvPr/>
        </p:nvSpPr>
        <p:spPr>
          <a:xfrm>
            <a:off x="7571232" y="2249424"/>
            <a:ext cx="12435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t (H₀ : µ = valeur théo.)</a:t>
            </a:r>
            <a:endParaRPr lang="en-US" sz="800" dirty="0"/>
          </a:p>
        </p:txBody>
      </p:sp>
      <p:sp>
        <p:nvSpPr>
          <p:cNvPr id="44" name="Text 42"/>
          <p:cNvSpPr/>
          <p:nvPr/>
        </p:nvSpPr>
        <p:spPr>
          <a:xfrm>
            <a:off x="7571232" y="2414016"/>
            <a:ext cx="12435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Reject H₀ → biais significatif</a:t>
            </a:r>
            <a:endParaRPr lang="en-US" sz="750" dirty="0"/>
          </a:p>
        </p:txBody>
      </p:sp>
      <p:sp>
        <p:nvSpPr>
          <p:cNvPr id="45" name="Text 43"/>
          <p:cNvSpPr/>
          <p:nvPr/>
        </p:nvSpPr>
        <p:spPr>
          <a:xfrm>
            <a:off x="4663440" y="2706624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0C4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INTERPRÉTATION — TEST T À 1 ÉCHANTILLON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4663440" y="3035808"/>
            <a:ext cx="4206240" cy="34747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718304" y="3054096"/>
            <a:ext cx="1554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H₀ : µ = valeur théorique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4718304" y="3218688"/>
            <a:ext cx="4059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 95 % contient la valeur théo. → pas de biais significatif ✅</a:t>
            </a:r>
            <a:endParaRPr lang="en-US" sz="800" dirty="0"/>
          </a:p>
        </p:txBody>
      </p:sp>
      <p:sp>
        <p:nvSpPr>
          <p:cNvPr id="49" name="Shape 47"/>
          <p:cNvSpPr/>
          <p:nvPr/>
        </p:nvSpPr>
        <p:spPr>
          <a:xfrm>
            <a:off x="4663440" y="3438144"/>
            <a:ext cx="4206240" cy="34747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718304" y="3456432"/>
            <a:ext cx="1554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H₁ : µ ≠ valeur théorique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4718304" y="3621024"/>
            <a:ext cx="4059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 &lt; 0,05 → biais significatif → investigation requise ❌</a:t>
            </a:r>
            <a:endParaRPr lang="en-US" sz="800" dirty="0"/>
          </a:p>
        </p:txBody>
      </p:sp>
      <p:sp>
        <p:nvSpPr>
          <p:cNvPr id="52" name="Shape 50"/>
          <p:cNvSpPr/>
          <p:nvPr/>
        </p:nvSpPr>
        <p:spPr>
          <a:xfrm>
            <a:off x="4663440" y="3840480"/>
            <a:ext cx="4206240" cy="34747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718304" y="3858768"/>
            <a:ext cx="1554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Plage d'acceptance</a:t>
            </a:r>
            <a:endParaRPr lang="en-US" sz="850" dirty="0"/>
          </a:p>
        </p:txBody>
      </p:sp>
      <p:sp>
        <p:nvSpPr>
          <p:cNvPr id="54" name="Text 52"/>
          <p:cNvSpPr/>
          <p:nvPr/>
        </p:nvSpPr>
        <p:spPr>
          <a:xfrm>
            <a:off x="4718304" y="4023360"/>
            <a:ext cx="4059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[98,0 % ; 102,0 %] pour un dosage pharmaceutique</a:t>
            </a:r>
            <a:endParaRPr lang="en-US" sz="800" dirty="0"/>
          </a:p>
        </p:txBody>
      </p:sp>
      <p:sp>
        <p:nvSpPr>
          <p:cNvPr id="55" name="Shape 53"/>
          <p:cNvSpPr/>
          <p:nvPr/>
        </p:nvSpPr>
        <p:spPr>
          <a:xfrm>
            <a:off x="4663440" y="4242816"/>
            <a:ext cx="4206240" cy="347472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4718304" y="4261104"/>
            <a:ext cx="1554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Précision des critères</a:t>
            </a:r>
            <a:endParaRPr lang="en-US" sz="850" dirty="0"/>
          </a:p>
        </p:txBody>
      </p:sp>
      <p:sp>
        <p:nvSpPr>
          <p:cNvPr id="57" name="Text 55"/>
          <p:cNvSpPr/>
          <p:nvPr/>
        </p:nvSpPr>
        <p:spPr>
          <a:xfrm>
            <a:off x="4718304" y="4425696"/>
            <a:ext cx="40599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Adapter selon la phase (dev vs libération) et la matrice</a:t>
            </a:r>
            <a:endParaRPr lang="en-US" sz="800" dirty="0"/>
          </a:p>
        </p:txBody>
      </p:sp>
      <p:sp>
        <p:nvSpPr>
          <p:cNvPr id="58" name="Shape 56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4 — Fidélité (Répétabilité &amp; Fidélité intermédiaire)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566928"/>
          </a:xfrm>
          <a:prstGeom prst="rect">
            <a:avLst/>
          </a:prstGeom>
          <a:solidFill>
            <a:srgbClr val="EDE9F8">
              <a:alpha val="45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566928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fidélité exprime l'étroitesse de l'accord entre une série de mesures obtenues par application multiple de la procédure au même échantillon. » — ICH Q2(R2) §5.4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Shape 7"/>
          <p:cNvSpPr/>
          <p:nvPr/>
        </p:nvSpPr>
        <p:spPr>
          <a:xfrm>
            <a:off x="164592" y="1444752"/>
            <a:ext cx="4206240" cy="3273552"/>
          </a:xfrm>
          <a:prstGeom prst="rect">
            <a:avLst/>
          </a:prstGeom>
          <a:solidFill>
            <a:srgbClr val="152A4A"/>
          </a:solidFill>
          <a:ln w="12700">
            <a:solidFill>
              <a:srgbClr val="4A3580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444752"/>
            <a:ext cx="4206240" cy="365760"/>
          </a:xfrm>
          <a:prstGeom prst="rect">
            <a:avLst/>
          </a:prstGeom>
          <a:solidFill>
            <a:srgbClr val="4A3580">
              <a:alpha val="8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444752"/>
            <a:ext cx="4023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RÉPÉTABILITÉ (Intra-série)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274320" y="1847088"/>
            <a:ext cx="4023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B39D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Même analyste · même instrument · même jour · mêmes conditions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256032" y="2139696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10896" y="2157984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10896" y="2377440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9 mesures (3 niveaux × 3 réplicats) ou 6 réplicats à 100 %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256032" y="2651760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10896" y="2670048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 clé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10896" y="2889504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%CV = (s / x̄) × 100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256032" y="3163824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10896" y="3182112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acceptation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10896" y="3401568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CV ≤ 1,0 % (assay) · ≤ 2,0 % (impuretés ≥ LOQ)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256032" y="3675888"/>
            <a:ext cx="402336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10896" y="3694176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10896" y="3913632"/>
            <a:ext cx="3840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Statistique descriptive · Test de Bartlett pour σ² uniforme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256032" y="4224528"/>
            <a:ext cx="4023360" cy="420624"/>
          </a:xfrm>
          <a:prstGeom prst="rect">
            <a:avLst/>
          </a:prstGeom>
          <a:solidFill>
            <a:srgbClr val="4A3580">
              <a:alpha val="2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256032" y="4224528"/>
            <a:ext cx="36576" cy="420624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47472" y="4224528"/>
            <a:ext cx="38404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%CV = (σ / µ) × 100  ·  Minitab : Stat › Basic Stats › Display Descriptive Statistics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553712" y="1444752"/>
            <a:ext cx="4425696" cy="3273552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553712" y="1444752"/>
            <a:ext cx="4425696" cy="365760"/>
          </a:xfrm>
          <a:prstGeom prst="rect">
            <a:avLst/>
          </a:prstGeom>
          <a:solidFill>
            <a:srgbClr val="1565C0">
              <a:alpha val="8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663440" y="1444752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FIDÉLITÉ INTERMÉDIAIRE (Inter-série)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4663440" y="1847088"/>
            <a:ext cx="4206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90CD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Différents analystes · instruments · jours · laboratoires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4663440" y="2139696"/>
            <a:ext cx="420624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718304" y="2157984"/>
            <a:ext cx="1097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4718304" y="2377440"/>
            <a:ext cx="405993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2 analystes × ≥ 2 jours × ≥ 3 réplicats / condition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4663440" y="2651760"/>
            <a:ext cx="420624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718304" y="2670048"/>
            <a:ext cx="1097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 clé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4718304" y="2889504"/>
            <a:ext cx="405993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sR (écart-type inter-séries) · %CVR (RSD inter-séries)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4663440" y="3163824"/>
            <a:ext cx="420624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718304" y="3182112"/>
            <a:ext cx="1097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acceptation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4718304" y="3401568"/>
            <a:ext cx="405993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CV ≤ 2,0 % (assay) · ≤ 5,0 % (impuretés ≥ LOQ)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4663440" y="3675888"/>
            <a:ext cx="4206240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4718304" y="3694176"/>
            <a:ext cx="1097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ANOVA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4718304" y="3913632"/>
            <a:ext cx="405993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Séparer la variance intra vs inter-séries</a:t>
            </a:r>
            <a:endParaRPr lang="en-US" sz="850" dirty="0"/>
          </a:p>
        </p:txBody>
      </p:sp>
      <p:sp>
        <p:nvSpPr>
          <p:cNvPr id="44" name="Shape 42"/>
          <p:cNvSpPr/>
          <p:nvPr/>
        </p:nvSpPr>
        <p:spPr>
          <a:xfrm>
            <a:off x="4663440" y="4224528"/>
            <a:ext cx="4206240" cy="420624"/>
          </a:xfrm>
          <a:prstGeom prst="rect">
            <a:avLst/>
          </a:prstGeom>
          <a:solidFill>
            <a:srgbClr val="1565C0">
              <a:alpha val="2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Shape 43"/>
          <p:cNvSpPr/>
          <p:nvPr/>
        </p:nvSpPr>
        <p:spPr>
          <a:xfrm>
            <a:off x="4663440" y="4224528"/>
            <a:ext cx="36576" cy="420624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754880" y="4224528"/>
            <a:ext cx="40233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%GRR &lt; 10% ✅ · Minitab : Stat › Quality Tools › Gage R&amp;R Study (Crossed) → %GRR, ndc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P5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5 — Limites de Détection (LOD) &amp; Quantification (LOQ)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530352"/>
          </a:xfrm>
          <a:prstGeom prst="rect">
            <a:avLst/>
          </a:prstGeom>
          <a:solidFill>
            <a:srgbClr val="FAE9E5">
              <a:alpha val="45000"/>
            </a:srgbClr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530352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4A1A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LOD : Plus faible concentration détectable (non quantifiable) · LOQ : Plus faible concentration quantifiable avec exactitude et précision acceptables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64592" y="1408176"/>
            <a:ext cx="2852928" cy="3419856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408176"/>
            <a:ext cx="2852928" cy="329184"/>
          </a:xfrm>
          <a:prstGeom prst="rect">
            <a:avLst/>
          </a:prstGeom>
          <a:solidFill>
            <a:srgbClr val="007B8A">
              <a:alpha val="8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56032" y="1408176"/>
            <a:ext cx="26700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1 — Basée sur la régression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256032" y="182880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56032" y="182880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7B8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LOD = 3,3σ/S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256032" y="237744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256032" y="237744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07B8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LOQ = 10σ/S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256032" y="2980944"/>
            <a:ext cx="267004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σ = écart-type des résidus (régression)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 = pente de la droite d'étalonnage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Recommandée par ICH pour méthodes quantitatives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256032" y="3657600"/>
            <a:ext cx="2670048" cy="420624"/>
          </a:xfrm>
          <a:prstGeom prst="rect">
            <a:avLst/>
          </a:prstGeom>
          <a:solidFill>
            <a:srgbClr val="007B8A">
              <a:alpha val="18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92608" y="3657600"/>
            <a:ext cx="25968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Méthodes chromatographiques quantitatives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3145536" y="1408176"/>
            <a:ext cx="2852928" cy="3419856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145536" y="1408176"/>
            <a:ext cx="2852928" cy="329184"/>
          </a:xfrm>
          <a:prstGeom prst="rect">
            <a:avLst/>
          </a:prstGeom>
          <a:solidFill>
            <a:srgbClr val="1565C0">
              <a:alpha val="8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236976" y="1408176"/>
            <a:ext cx="26700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2 — Signal/Bruit (S/N)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3236976" y="182880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236976" y="182880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565C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LOD : S/N ≈ 3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236976" y="237744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236976" y="237744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565C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LOQ : S/N ≈ 10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3236976" y="2980944"/>
            <a:ext cx="267004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Mesurer l'amplitude du bruit de base (N)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du signal de l'analyte (S)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Adaptée aux détecteurs UV avec bruit mesurable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3236976" y="3657600"/>
            <a:ext cx="2670048" cy="420624"/>
          </a:xfrm>
          <a:prstGeom prst="rect">
            <a:avLst/>
          </a:prstGeom>
          <a:solidFill>
            <a:srgbClr val="1565C0">
              <a:alpha val="18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273552" y="3657600"/>
            <a:ext cx="25968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HPLC-UV · HPLC-MS avec bruit résiduel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6126480" y="1408176"/>
            <a:ext cx="2852928" cy="3419856"/>
          </a:xfrm>
          <a:prstGeom prst="rect">
            <a:avLst/>
          </a:prstGeom>
          <a:solidFill>
            <a:srgbClr val="152A4A"/>
          </a:solidFill>
          <a:ln w="12700">
            <a:solidFill>
              <a:srgbClr val="B8660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6126480" y="1408176"/>
            <a:ext cx="2852928" cy="329184"/>
          </a:xfrm>
          <a:prstGeom prst="rect">
            <a:avLst/>
          </a:prstGeom>
          <a:solidFill>
            <a:srgbClr val="B8660A">
              <a:alpha val="80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6217920" y="1408176"/>
            <a:ext cx="26700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3 — Écart-type du blanc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6217920" y="182880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217920" y="182880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B8660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LOD = 3,3 × σ_blanc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6217920" y="2377440"/>
            <a:ext cx="2670048" cy="457200"/>
          </a:xfrm>
          <a:prstGeom prst="rect">
            <a:avLst/>
          </a:prstGeom>
          <a:solidFill>
            <a:srgbClr val="1A3255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6217920" y="2377440"/>
            <a:ext cx="26700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B8660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LOQ = 10 × σ_blanc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6217920" y="2980944"/>
            <a:ext cx="267004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σ_blanc = écart-type de n mesures du blanc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(n ≥ 10 mesures du blanc recommandé)</a:t>
            </a:r>
            <a:endParaRPr lang="en-US" sz="8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 quand régression impossible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6217920" y="3657600"/>
            <a:ext cx="2670048" cy="420624"/>
          </a:xfrm>
          <a:prstGeom prst="rect">
            <a:avLst/>
          </a:prstGeom>
          <a:solidFill>
            <a:srgbClr val="B8660A">
              <a:alpha val="18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6254496" y="3657600"/>
            <a:ext cx="25968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Quand la régression n'est pas applicable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164592" y="4187952"/>
            <a:ext cx="8814816" cy="585216"/>
          </a:xfrm>
          <a:prstGeom prst="rect">
            <a:avLst/>
          </a:prstGeom>
          <a:solidFill>
            <a:srgbClr val="C84B31">
              <a:alpha val="12000"/>
            </a:srgbClr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164592" y="4187952"/>
            <a:ext cx="54864" cy="585216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274320" y="4206240"/>
            <a:ext cx="8595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DE VALIDATION LOD/LOQ — Injections de confirmation :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274320" y="4443984"/>
            <a:ext cx="8595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LOD : S/N ≥ 3 confirmé sur 5 injections · LOQ : %CV ≤ 10 % + % récupération 80–120 % sur 6 réplicats au LOQ · Minitab : Stat › Regression › Regression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B8660A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P6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6 — Robustesse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777240"/>
            <a:ext cx="8814816" cy="566928"/>
          </a:xfrm>
          <a:prstGeom prst="rect">
            <a:avLst/>
          </a:prstGeom>
          <a:solidFill>
            <a:srgbClr val="FFF3DC">
              <a:alpha val="45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777240"/>
            <a:ext cx="54864" cy="566928"/>
          </a:xfrm>
          <a:prstGeom prst="rect">
            <a:avLst/>
          </a:prstGeom>
          <a:solidFill>
            <a:srgbClr val="B8660A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777240"/>
            <a:ext cx="85953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4A28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robustesse évalue la capacité de la méthode à rester inchangée lors de petites variations délibérées des paramètres. » — ICH Q2(R2) §5.7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64592" y="1444752"/>
            <a:ext cx="4224528" cy="3291840"/>
          </a:xfrm>
          <a:prstGeom prst="rect">
            <a:avLst/>
          </a:prstGeom>
          <a:solidFill>
            <a:srgbClr val="152A4A"/>
          </a:solidFill>
          <a:ln w="12700">
            <a:solidFill>
              <a:srgbClr val="B8660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164592" y="1444752"/>
            <a:ext cx="4224528" cy="329184"/>
          </a:xfrm>
          <a:prstGeom prst="rect">
            <a:avLst/>
          </a:prstGeom>
          <a:solidFill>
            <a:srgbClr val="B8660A">
              <a:alpha val="80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74320" y="144475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 HPLC À TESTER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56032" y="1847088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56032" y="1847088"/>
            <a:ext cx="36576" cy="420624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47472" y="1883664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07B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%Acétonitrile (ou MeOH)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1920240"/>
            <a:ext cx="1243584" cy="256032"/>
          </a:xfrm>
          <a:prstGeom prst="rect">
            <a:avLst/>
          </a:prstGeom>
          <a:solidFill>
            <a:srgbClr val="007B8A">
              <a:alpha val="3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2926080" y="1920240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2 %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56032" y="2322576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256032" y="2322576"/>
            <a:ext cx="36576" cy="420624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47472" y="2359152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 de la phase mobile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2926080" y="2395728"/>
            <a:ext cx="1243584" cy="256032"/>
          </a:xfrm>
          <a:prstGeom prst="rect">
            <a:avLst/>
          </a:prstGeom>
          <a:solidFill>
            <a:srgbClr val="1565C0">
              <a:alpha val="3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926080" y="2395728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0,2 unité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256032" y="2798064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256032" y="2798064"/>
            <a:ext cx="36576" cy="420624"/>
          </a:xfrm>
          <a:prstGeom prst="rect">
            <a:avLst/>
          </a:prstGeom>
          <a:solidFill>
            <a:srgbClr val="4A3580"/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47472" y="2834640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4A35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Débit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2926080" y="2871216"/>
            <a:ext cx="1243584" cy="256032"/>
          </a:xfrm>
          <a:prstGeom prst="rect">
            <a:avLst/>
          </a:prstGeom>
          <a:solidFill>
            <a:srgbClr val="4A3580">
              <a:alpha val="3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2926080" y="2871216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0,1 mL/min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256032" y="3273552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256032" y="3273552"/>
            <a:ext cx="36576" cy="420624"/>
          </a:xfrm>
          <a:prstGeom prst="rect">
            <a:avLst/>
          </a:prstGeom>
          <a:solidFill>
            <a:srgbClr val="C84B31"/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7472" y="3310128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84B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Température de colonne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2926080" y="3346704"/>
            <a:ext cx="1243584" cy="256032"/>
          </a:xfrm>
          <a:prstGeom prst="rect">
            <a:avLst/>
          </a:prstGeom>
          <a:solidFill>
            <a:srgbClr val="C84B31">
              <a:alpha val="30000"/>
            </a:srgbClr>
          </a:solidFill>
          <a:ln w="12700">
            <a:solidFill>
              <a:srgbClr val="C84B3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2926080" y="3346704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5 °C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256032" y="3749040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256032" y="3749040"/>
            <a:ext cx="36576" cy="420624"/>
          </a:xfrm>
          <a:prstGeom prst="rect">
            <a:avLst/>
          </a:prstGeom>
          <a:solidFill>
            <a:srgbClr val="1B6B3A"/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47472" y="3785616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B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Longueur d'onde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2926080" y="3822192"/>
            <a:ext cx="1243584" cy="256032"/>
          </a:xfrm>
          <a:prstGeom prst="rect">
            <a:avLst/>
          </a:prstGeom>
          <a:solidFill>
            <a:srgbClr val="1B6B3A">
              <a:alpha val="3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2926080" y="3822192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 2 nm</a:t>
            </a:r>
            <a:endParaRPr lang="en-US" sz="900" dirty="0"/>
          </a:p>
        </p:txBody>
      </p:sp>
      <p:sp>
        <p:nvSpPr>
          <p:cNvPr id="37" name="Shape 35"/>
          <p:cNvSpPr/>
          <p:nvPr/>
        </p:nvSpPr>
        <p:spPr>
          <a:xfrm>
            <a:off x="256032" y="4224528"/>
            <a:ext cx="4023360" cy="420624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256032" y="4224528"/>
            <a:ext cx="36576" cy="420624"/>
          </a:xfrm>
          <a:prstGeom prst="rect">
            <a:avLst/>
          </a:prstGeom>
          <a:solidFill>
            <a:srgbClr val="B8660A"/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47472" y="4261104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Marque / lot de colonne</a:t>
            </a:r>
            <a:endParaRPr lang="en-US" sz="950" dirty="0"/>
          </a:p>
        </p:txBody>
      </p:sp>
      <p:sp>
        <p:nvSpPr>
          <p:cNvPr id="40" name="Shape 38"/>
          <p:cNvSpPr/>
          <p:nvPr/>
        </p:nvSpPr>
        <p:spPr>
          <a:xfrm>
            <a:off x="2926080" y="4297680"/>
            <a:ext cx="1243584" cy="256032"/>
          </a:xfrm>
          <a:prstGeom prst="rect">
            <a:avLst/>
          </a:prstGeom>
          <a:solidFill>
            <a:srgbClr val="B8660A">
              <a:alpha val="30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2926080" y="4297680"/>
            <a:ext cx="1243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colonnes différentes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572000" y="1444752"/>
            <a:ext cx="4407408" cy="3291840"/>
          </a:xfrm>
          <a:prstGeom prst="rect">
            <a:avLst/>
          </a:prstGeom>
          <a:solidFill>
            <a:srgbClr val="152A4A"/>
          </a:solidFill>
          <a:ln w="12700">
            <a:solidFill>
              <a:srgbClr val="B8660A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572000" y="1444752"/>
            <a:ext cx="4407408" cy="329184"/>
          </a:xfrm>
          <a:prstGeom prst="rect">
            <a:avLst/>
          </a:prstGeom>
          <a:solidFill>
            <a:srgbClr val="B8660A">
              <a:alpha val="80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681728" y="144475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PLACKETT-BURMAN &amp; CRITÈRES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4681728" y="184708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d'expériences Plackett-Burman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4681728" y="2157984"/>
            <a:ext cx="4206240" cy="36576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4736592" y="2176272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essais pour 7 facteurs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4736592" y="2340864"/>
            <a:ext cx="40599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Résolution III — effets principaux non confondus</a:t>
            </a:r>
            <a:endParaRPr lang="en-US" sz="800" dirty="0"/>
          </a:p>
        </p:txBody>
      </p:sp>
      <p:sp>
        <p:nvSpPr>
          <p:cNvPr id="49" name="Shape 47"/>
          <p:cNvSpPr/>
          <p:nvPr/>
        </p:nvSpPr>
        <p:spPr>
          <a:xfrm>
            <a:off x="4681728" y="2578608"/>
            <a:ext cx="4206240" cy="36576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4736592" y="2596896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DOE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4736592" y="2761488"/>
            <a:ext cx="40599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 › DOE › Factorial › Create Factorial Design (2-level)</a:t>
            </a:r>
            <a:endParaRPr lang="en-US" sz="800" dirty="0"/>
          </a:p>
        </p:txBody>
      </p:sp>
      <p:sp>
        <p:nvSpPr>
          <p:cNvPr id="52" name="Shape 50"/>
          <p:cNvSpPr/>
          <p:nvPr/>
        </p:nvSpPr>
        <p:spPr>
          <a:xfrm>
            <a:off x="4681728" y="2999232"/>
            <a:ext cx="4206240" cy="36576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736592" y="3017520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</a:t>
            </a:r>
            <a:endParaRPr lang="en-US" sz="850" dirty="0"/>
          </a:p>
        </p:txBody>
      </p:sp>
      <p:sp>
        <p:nvSpPr>
          <p:cNvPr id="54" name="Text 52"/>
          <p:cNvSpPr/>
          <p:nvPr/>
        </p:nvSpPr>
        <p:spPr>
          <a:xfrm>
            <a:off x="4736592" y="3182112"/>
            <a:ext cx="40599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 effects plot · ANOVA sur les réponses critiques</a:t>
            </a:r>
            <a:endParaRPr lang="en-US" sz="800" dirty="0"/>
          </a:p>
        </p:txBody>
      </p:sp>
      <p:sp>
        <p:nvSpPr>
          <p:cNvPr id="55" name="Text 53"/>
          <p:cNvSpPr/>
          <p:nvPr/>
        </p:nvSpPr>
        <p:spPr>
          <a:xfrm>
            <a:off x="4681728" y="3456432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B86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d'acceptation</a:t>
            </a:r>
            <a:endParaRPr lang="en-US" sz="950" dirty="0"/>
          </a:p>
        </p:txBody>
      </p:sp>
      <p:sp>
        <p:nvSpPr>
          <p:cNvPr id="56" name="Shape 54"/>
          <p:cNvSpPr/>
          <p:nvPr/>
        </p:nvSpPr>
        <p:spPr>
          <a:xfrm>
            <a:off x="4681728" y="3749040"/>
            <a:ext cx="4206240" cy="27432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Shape 55"/>
          <p:cNvSpPr/>
          <p:nvPr/>
        </p:nvSpPr>
        <p:spPr>
          <a:xfrm>
            <a:off x="4681728" y="3749040"/>
            <a:ext cx="658368" cy="274320"/>
          </a:xfrm>
          <a:prstGeom prst="rect">
            <a:avLst/>
          </a:prstGeom>
          <a:solidFill>
            <a:srgbClr val="B8660A">
              <a:alpha val="65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4681728" y="3749040"/>
            <a:ext cx="6583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Rs ≥ 1,5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5394960" y="3785616"/>
            <a:ext cx="341985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 chaque variation — séparation maintenue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4681728" y="4059936"/>
            <a:ext cx="4206240" cy="27432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4681728" y="4059936"/>
            <a:ext cx="658368" cy="274320"/>
          </a:xfrm>
          <a:prstGeom prst="rect">
            <a:avLst/>
          </a:prstGeom>
          <a:solidFill>
            <a:srgbClr val="B8660A">
              <a:alpha val="65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4681728" y="4059936"/>
            <a:ext cx="6583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CV ≤ 2,0 %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5394960" y="4096512"/>
            <a:ext cx="341985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Fidélité non dégradée par la variation</a:t>
            </a:r>
            <a:endParaRPr lang="en-US" sz="850" dirty="0"/>
          </a:p>
        </p:txBody>
      </p:sp>
      <p:sp>
        <p:nvSpPr>
          <p:cNvPr id="64" name="Shape 62"/>
          <p:cNvSpPr/>
          <p:nvPr/>
        </p:nvSpPr>
        <p:spPr>
          <a:xfrm>
            <a:off x="4681728" y="4370832"/>
            <a:ext cx="4206240" cy="274320"/>
          </a:xfrm>
          <a:prstGeom prst="rect">
            <a:avLst/>
          </a:prstGeom>
          <a:solidFill>
            <a:srgbClr val="1A3255"/>
          </a:solidFill>
          <a:ln w="12700">
            <a:solidFill>
              <a:srgbClr val="1E3D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Shape 63"/>
          <p:cNvSpPr/>
          <p:nvPr/>
        </p:nvSpPr>
        <p:spPr>
          <a:xfrm>
            <a:off x="4681728" y="4370832"/>
            <a:ext cx="658368" cy="274320"/>
          </a:xfrm>
          <a:prstGeom prst="rect">
            <a:avLst/>
          </a:prstGeom>
          <a:solidFill>
            <a:srgbClr val="B8660A">
              <a:alpha val="65000"/>
            </a:srgbClr>
          </a:solidFill>
          <a:ln w="12700">
            <a:solidFill>
              <a:srgbClr val="B8660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4681728" y="4370832"/>
            <a:ext cx="6583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Récup. 98–102 %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5394960" y="4407408"/>
            <a:ext cx="341985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A8C4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Justesse maintenue sur toute la plage</a:t>
            </a:r>
            <a:endParaRPr lang="en-US" sz="850" dirty="0"/>
          </a:p>
        </p:txBody>
      </p:sp>
      <p:sp>
        <p:nvSpPr>
          <p:cNvPr id="68" name="Shape 66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1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658368"/>
          </a:xfrm>
          <a:prstGeom prst="rect">
            <a:avLst/>
          </a:prstGeom>
          <a:solidFill>
            <a:srgbClr val="007B8A"/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37160" y="0"/>
            <a:ext cx="56692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SYNTHÈSE — Checklist de Validation ICH Q2(R2)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164592" y="804672"/>
            <a:ext cx="4224528" cy="1956816"/>
          </a:xfrm>
          <a:prstGeom prst="rect">
            <a:avLst/>
          </a:prstGeom>
          <a:solidFill>
            <a:srgbClr val="152A4A"/>
          </a:solidFill>
          <a:ln w="12700">
            <a:solidFill>
              <a:srgbClr val="1565C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164592" y="804672"/>
            <a:ext cx="4224528" cy="329184"/>
          </a:xfrm>
          <a:prstGeom prst="rect">
            <a:avLst/>
          </a:prstGeom>
          <a:solidFill>
            <a:srgbClr val="1565C0">
              <a:alpha val="8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80467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PRÉPARATION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292608" y="1207008"/>
            <a:ext cx="164592" cy="164592"/>
          </a:xfrm>
          <a:prstGeom prst="rect">
            <a:avLst/>
          </a:prstGeom>
          <a:solidFill>
            <a:srgbClr val="1565C0">
              <a:alpha val="5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92608" y="1207008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12064" y="1207008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Protocole de validation signé (paramètres, critères, plan expérimental)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292608" y="1591056"/>
            <a:ext cx="164592" cy="164592"/>
          </a:xfrm>
          <a:prstGeom prst="rect">
            <a:avLst/>
          </a:prstGeom>
          <a:solidFill>
            <a:srgbClr val="1565C0">
              <a:alpha val="5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92608" y="1591056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12064" y="1591056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Substances de référence certifiées (CRS) disponibles et qualifiées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292608" y="1975104"/>
            <a:ext cx="164592" cy="164592"/>
          </a:xfrm>
          <a:prstGeom prst="rect">
            <a:avLst/>
          </a:prstGeom>
          <a:solidFill>
            <a:srgbClr val="1565C0">
              <a:alpha val="5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292608" y="1975104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12064" y="1975104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Système de mesure validé (MSA / Gage R&amp;R &lt; 10 % GRR)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292608" y="2359152"/>
            <a:ext cx="164592" cy="164592"/>
          </a:xfrm>
          <a:prstGeom prst="rect">
            <a:avLst/>
          </a:prstGeom>
          <a:solidFill>
            <a:srgbClr val="1565C0">
              <a:alpha val="50000"/>
            </a:srgbClr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292608" y="2359152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12064" y="2359152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Plateforme analytique qualifiée (IQ/OQ/PQ)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4626864" y="804672"/>
            <a:ext cx="4224528" cy="1956816"/>
          </a:xfrm>
          <a:prstGeom prst="rect">
            <a:avLst/>
          </a:prstGeom>
          <a:solidFill>
            <a:srgbClr val="152A4A"/>
          </a:solidFill>
          <a:ln w="12700">
            <a:solidFill>
              <a:srgbClr val="007B8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626864" y="804672"/>
            <a:ext cx="4224528" cy="329184"/>
          </a:xfrm>
          <a:prstGeom prst="rect">
            <a:avLst/>
          </a:prstGeom>
          <a:solidFill>
            <a:srgbClr val="007B8A">
              <a:alpha val="8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736592" y="80467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EXÉCUTION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754880" y="1207008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754880" y="1207008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4974336" y="1207008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Spécificité : stress testing + placebo enrichi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4754880" y="1591056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754880" y="1591056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974336" y="1591056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Linéarité : ≥ 5 niveaux · R² ≥ 0,999 · analyse résidus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4754880" y="1975104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754880" y="1975104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4974336" y="1975104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Justesse : 3 niveaux × 3 réplicats · % récupération 98–102 %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754880" y="2359152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754880" y="2359152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4974336" y="2359152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Fidélité : répétabilité + fidélité intermédiaire (Gage R&amp;R)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4754880" y="2743200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754880" y="2743200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4974336" y="2743200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LOD/LOQ : méthode régression ou S/N · confirmation expérimentale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4754880" y="3127248"/>
            <a:ext cx="164592" cy="164592"/>
          </a:xfrm>
          <a:prstGeom prst="rect">
            <a:avLst/>
          </a:prstGeom>
          <a:solidFill>
            <a:srgbClr val="007B8A">
              <a:alpha val="5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4754880" y="3127248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4974336" y="3127248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Robustesse : Plackett-Burman sur 6 facteurs HPLC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164592" y="2907792"/>
            <a:ext cx="4224528" cy="1956816"/>
          </a:xfrm>
          <a:prstGeom prst="rect">
            <a:avLst/>
          </a:prstGeom>
          <a:solidFill>
            <a:srgbClr val="152A4A"/>
          </a:solidFill>
          <a:ln w="12700">
            <a:solidFill>
              <a:srgbClr val="4A3580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164592" y="2907792"/>
            <a:ext cx="4224528" cy="329184"/>
          </a:xfrm>
          <a:prstGeom prst="rect">
            <a:avLst/>
          </a:prstGeom>
          <a:solidFill>
            <a:srgbClr val="4A3580">
              <a:alpha val="8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274320" y="290779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</a:t>
            </a:r>
            <a:endParaRPr lang="en-US" sz="1000" dirty="0"/>
          </a:p>
        </p:txBody>
      </p:sp>
      <p:sp>
        <p:nvSpPr>
          <p:cNvPr id="45" name="Shape 43"/>
          <p:cNvSpPr/>
          <p:nvPr/>
        </p:nvSpPr>
        <p:spPr>
          <a:xfrm>
            <a:off x="292608" y="3310128"/>
            <a:ext cx="164592" cy="164592"/>
          </a:xfrm>
          <a:prstGeom prst="rect">
            <a:avLst/>
          </a:prstGeom>
          <a:solidFill>
            <a:srgbClr val="4A3580">
              <a:alpha val="5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292608" y="3310128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47" name="Text 45"/>
          <p:cNvSpPr/>
          <p:nvPr/>
        </p:nvSpPr>
        <p:spPr>
          <a:xfrm>
            <a:off x="512064" y="3310128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 de validation (données brutes + analyses Minitab)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292608" y="3694176"/>
            <a:ext cx="164592" cy="164592"/>
          </a:xfrm>
          <a:prstGeom prst="rect">
            <a:avLst/>
          </a:prstGeom>
          <a:solidFill>
            <a:srgbClr val="4A3580">
              <a:alpha val="5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292608" y="3694176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512064" y="3694176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Projets Minitab (.mtx) archivés avec version logiciel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292608" y="4078224"/>
            <a:ext cx="164592" cy="164592"/>
          </a:xfrm>
          <a:prstGeom prst="rect">
            <a:avLst/>
          </a:prstGeom>
          <a:solidFill>
            <a:srgbClr val="4A3580">
              <a:alpha val="5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292608" y="4078224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512064" y="4078224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Certificats CRS archivés et traçables</a:t>
            </a:r>
            <a:endParaRPr lang="en-US" sz="850" dirty="0"/>
          </a:p>
        </p:txBody>
      </p:sp>
      <p:sp>
        <p:nvSpPr>
          <p:cNvPr id="54" name="Shape 52"/>
          <p:cNvSpPr/>
          <p:nvPr/>
        </p:nvSpPr>
        <p:spPr>
          <a:xfrm>
            <a:off x="292608" y="4462272"/>
            <a:ext cx="164592" cy="164592"/>
          </a:xfrm>
          <a:prstGeom prst="rect">
            <a:avLst/>
          </a:prstGeom>
          <a:solidFill>
            <a:srgbClr val="4A3580">
              <a:alpha val="50000"/>
            </a:srgbClr>
          </a:solidFill>
          <a:ln w="12700">
            <a:solidFill>
              <a:srgbClr val="4A35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292608" y="4462272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56" name="Text 54"/>
          <p:cNvSpPr/>
          <p:nvPr/>
        </p:nvSpPr>
        <p:spPr>
          <a:xfrm>
            <a:off x="512064" y="4462272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 méthode mise à jour avec les paramètres validés</a:t>
            </a:r>
            <a:endParaRPr lang="en-US" sz="850" dirty="0"/>
          </a:p>
        </p:txBody>
      </p:sp>
      <p:sp>
        <p:nvSpPr>
          <p:cNvPr id="57" name="Shape 55"/>
          <p:cNvSpPr/>
          <p:nvPr/>
        </p:nvSpPr>
        <p:spPr>
          <a:xfrm>
            <a:off x="4626864" y="2907792"/>
            <a:ext cx="4224528" cy="1956816"/>
          </a:xfrm>
          <a:prstGeom prst="rect">
            <a:avLst/>
          </a:prstGeom>
          <a:solidFill>
            <a:srgbClr val="152A4A"/>
          </a:solidFill>
          <a:ln w="12700">
            <a:solidFill>
              <a:srgbClr val="1B6B3A"/>
            </a:solidFill>
            <a:prstDash val="solid"/>
          </a:ln>
          <a:effectLst>
            <a:outerShdw blurRad="50800" dist="254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8" name="Shape 56"/>
          <p:cNvSpPr/>
          <p:nvPr/>
        </p:nvSpPr>
        <p:spPr>
          <a:xfrm>
            <a:off x="4626864" y="2907792"/>
            <a:ext cx="4224528" cy="329184"/>
          </a:xfrm>
          <a:prstGeom prst="rect">
            <a:avLst/>
          </a:prstGeom>
          <a:solidFill>
            <a:srgbClr val="1B6B3A">
              <a:alpha val="8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4736592" y="2907792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4754880" y="3310128"/>
            <a:ext cx="164592" cy="164592"/>
          </a:xfrm>
          <a:prstGeom prst="rect">
            <a:avLst/>
          </a:prstGeom>
          <a:solidFill>
            <a:srgbClr val="1B6B3A">
              <a:alpha val="5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4754880" y="3310128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62" name="Text 60"/>
          <p:cNvSpPr/>
          <p:nvPr/>
        </p:nvSpPr>
        <p:spPr>
          <a:xfrm>
            <a:off x="4974336" y="3310128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Revalidation si changement significatif (instrument, matrice, spécification)</a:t>
            </a:r>
            <a:endParaRPr lang="en-US" sz="850" dirty="0"/>
          </a:p>
        </p:txBody>
      </p:sp>
      <p:sp>
        <p:nvSpPr>
          <p:cNvPr id="63" name="Shape 61"/>
          <p:cNvSpPr/>
          <p:nvPr/>
        </p:nvSpPr>
        <p:spPr>
          <a:xfrm>
            <a:off x="4754880" y="3694176"/>
            <a:ext cx="164592" cy="164592"/>
          </a:xfrm>
          <a:prstGeom prst="rect">
            <a:avLst/>
          </a:prstGeom>
          <a:solidFill>
            <a:srgbClr val="1B6B3A">
              <a:alpha val="5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4754880" y="3694176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65" name="Text 63"/>
          <p:cNvSpPr/>
          <p:nvPr/>
        </p:nvSpPr>
        <p:spPr>
          <a:xfrm>
            <a:off x="4974336" y="3694176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CPV trimestriel (Cpk, taux de conformité SST)</a:t>
            </a:r>
            <a:endParaRPr lang="en-US" sz="850" dirty="0"/>
          </a:p>
        </p:txBody>
      </p:sp>
      <p:sp>
        <p:nvSpPr>
          <p:cNvPr id="66" name="Shape 64"/>
          <p:cNvSpPr/>
          <p:nvPr/>
        </p:nvSpPr>
        <p:spPr>
          <a:xfrm>
            <a:off x="4754880" y="4078224"/>
            <a:ext cx="164592" cy="164592"/>
          </a:xfrm>
          <a:prstGeom prst="rect">
            <a:avLst/>
          </a:prstGeom>
          <a:solidFill>
            <a:srgbClr val="1B6B3A">
              <a:alpha val="5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4754880" y="4078224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68" name="Text 66"/>
          <p:cNvSpPr/>
          <p:nvPr/>
        </p:nvSpPr>
        <p:spPr>
          <a:xfrm>
            <a:off x="4974336" y="4078224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annuelle du rapport de validation</a:t>
            </a:r>
            <a:endParaRPr lang="en-US" sz="850" dirty="0"/>
          </a:p>
        </p:txBody>
      </p:sp>
      <p:sp>
        <p:nvSpPr>
          <p:cNvPr id="69" name="Shape 67"/>
          <p:cNvSpPr/>
          <p:nvPr/>
        </p:nvSpPr>
        <p:spPr>
          <a:xfrm>
            <a:off x="4754880" y="4462272"/>
            <a:ext cx="164592" cy="164592"/>
          </a:xfrm>
          <a:prstGeom prst="rect">
            <a:avLst/>
          </a:prstGeom>
          <a:solidFill>
            <a:srgbClr val="1B6B3A">
              <a:alpha val="50000"/>
            </a:srgbClr>
          </a:solidFill>
          <a:ln w="12700">
            <a:solidFill>
              <a:srgbClr val="1B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4754880" y="4462272"/>
            <a:ext cx="164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000" dirty="0"/>
          </a:p>
        </p:txBody>
      </p:sp>
      <p:sp>
        <p:nvSpPr>
          <p:cNvPr id="71" name="Text 69"/>
          <p:cNvSpPr/>
          <p:nvPr/>
        </p:nvSpPr>
        <p:spPr>
          <a:xfrm>
            <a:off x="4974336" y="4462272"/>
            <a:ext cx="378561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Formation des analystes documentée</a:t>
            </a:r>
            <a:endParaRPr lang="en-US" sz="850" dirty="0"/>
          </a:p>
        </p:txBody>
      </p:sp>
      <p:sp>
        <p:nvSpPr>
          <p:cNvPr id="72" name="Shape 70"/>
          <p:cNvSpPr/>
          <p:nvPr/>
        </p:nvSpPr>
        <p:spPr>
          <a:xfrm>
            <a:off x="164592" y="4754880"/>
            <a:ext cx="8814816" cy="201168"/>
          </a:xfrm>
          <a:prstGeom prst="rect">
            <a:avLst/>
          </a:prstGeom>
          <a:solidFill>
            <a:srgbClr val="007B8A">
              <a:alpha val="20000"/>
            </a:srgbClr>
          </a:solidFill>
          <a:ln w="12700">
            <a:solidFill>
              <a:srgbClr val="007B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164592" y="4754880"/>
            <a:ext cx="881481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La validation n'est pas une contrainte réglementaire — c'est la démonstration que la méthode est digne de confiance. » — Rachid BERKANI</a:t>
            </a:r>
            <a:endParaRPr lang="en-US" sz="850" dirty="0"/>
          </a:p>
        </p:txBody>
      </p:sp>
      <p:sp>
        <p:nvSpPr>
          <p:cNvPr id="74" name="Shape 72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solidFill>
            <a:srgbClr val="112240"/>
          </a:solidFill>
          <a:ln w="12700">
            <a:solidFill>
              <a:srgbClr val="11224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0" y="4974336"/>
            <a:ext cx="9144000" cy="169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5A7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de Méthode HPLC · ICH Q2(R2) · Rachid BERKANI — Expert Qualité &amp; Statistiques Pharmaceutiques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1920</Words>
  <Application>Microsoft Office PowerPoint</Application>
  <PresentationFormat>Affichage à l'écran (16:9)</PresentationFormat>
  <Paragraphs>298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Courier New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Validation de Méthode HPLC — ICH Q2(R2)</dc:title>
  <dc:subject>PptxGenJS Presentation</dc:subject>
  <dc:creator>Rachid BERKANI</dc:creator>
  <cp:lastModifiedBy>rachid berkani</cp:lastModifiedBy>
  <cp:revision>2</cp:revision>
  <dcterms:created xsi:type="dcterms:W3CDTF">2026-03-17T12:55:58Z</dcterms:created>
  <dcterms:modified xsi:type="dcterms:W3CDTF">2026-03-17T18:34:02Z</dcterms:modified>
</cp:coreProperties>
</file>